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F1DD9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F1DD9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44751" y="596672"/>
            <a:ext cx="4862830" cy="1668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45754" y="2864415"/>
            <a:ext cx="7748270" cy="290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F1DD9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15861"/>
            <a:ext cx="3502659" cy="37719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92476" y="451637"/>
            <a:ext cx="3795509" cy="38608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2253" y="1335532"/>
            <a:ext cx="1229169" cy="958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78759" y="2704084"/>
            <a:ext cx="11930380" cy="2707640"/>
          </a:xfrm>
          <a:prstGeom prst="rect"/>
        </p:spPr>
        <p:txBody>
          <a:bodyPr wrap="square" lIns="0" tIns="180340" rIns="0" bIns="0" rtlCol="0" vert="horz">
            <a:spAutoFit/>
          </a:bodyPr>
          <a:lstStyle/>
          <a:p>
            <a:pPr algn="ctr" marL="12700" marR="5080">
              <a:lnSpc>
                <a:spcPts val="6600"/>
              </a:lnSpc>
              <a:spcBef>
                <a:spcPts val="1420"/>
              </a:spcBef>
            </a:pPr>
            <a:r>
              <a:rPr dirty="0" sz="6600"/>
              <a:t>Advanced</a:t>
            </a:r>
            <a:r>
              <a:rPr dirty="0" sz="6600" spc="-254"/>
              <a:t> </a:t>
            </a:r>
            <a:r>
              <a:rPr dirty="0" sz="6600"/>
              <a:t>Water</a:t>
            </a:r>
            <a:r>
              <a:rPr dirty="0" sz="6600" spc="-254"/>
              <a:t> </a:t>
            </a:r>
            <a:r>
              <a:rPr dirty="0" sz="6600" spc="-10"/>
              <a:t>Leve</a:t>
            </a:r>
            <a:r>
              <a:rPr dirty="0" cap="small" sz="6600" spc="-10"/>
              <a:t>l</a:t>
            </a:r>
            <a:r>
              <a:rPr dirty="0" sz="6600" spc="-10"/>
              <a:t> </a:t>
            </a:r>
            <a:r>
              <a:rPr dirty="0" sz="6600" spc="310"/>
              <a:t>Monitoring</a:t>
            </a:r>
            <a:r>
              <a:rPr dirty="0" sz="6600" spc="-420"/>
              <a:t> </a:t>
            </a:r>
            <a:r>
              <a:rPr dirty="0" sz="6600" spc="-229"/>
              <a:t>Systems:</a:t>
            </a:r>
            <a:r>
              <a:rPr dirty="0" sz="6600" spc="-420"/>
              <a:t> </a:t>
            </a:r>
            <a:r>
              <a:rPr dirty="0" sz="6600" spc="185"/>
              <a:t>Enhancing </a:t>
            </a:r>
            <a:r>
              <a:rPr dirty="0" sz="6600" spc="80"/>
              <a:t>Precision</a:t>
            </a:r>
            <a:r>
              <a:rPr dirty="0" sz="6600" spc="-440"/>
              <a:t> </a:t>
            </a:r>
            <a:r>
              <a:rPr dirty="0" sz="6600"/>
              <a:t>and</a:t>
            </a:r>
            <a:r>
              <a:rPr dirty="0" sz="6600" spc="-440"/>
              <a:t> </a:t>
            </a:r>
            <a:r>
              <a:rPr dirty="0" sz="6600" spc="-10"/>
              <a:t>Re</a:t>
            </a:r>
            <a:r>
              <a:rPr dirty="0" cap="small" sz="6600" spc="-10"/>
              <a:t>l</a:t>
            </a:r>
            <a:r>
              <a:rPr dirty="0" sz="6600" spc="-10"/>
              <a:t>iabi</a:t>
            </a:r>
            <a:r>
              <a:rPr dirty="0" cap="small" sz="6600" spc="-10"/>
              <a:t>l</a:t>
            </a:r>
            <a:r>
              <a:rPr dirty="0" sz="6600" spc="-10"/>
              <a:t>ity</a:t>
            </a:r>
            <a:endParaRPr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7356" y="11798"/>
            <a:ext cx="3259238" cy="26289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0594911" y="4386764"/>
            <a:ext cx="6129020" cy="25247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580"/>
              </a:spcBef>
            </a:pPr>
            <a:r>
              <a:rPr dirty="0" sz="2400">
                <a:solidFill>
                  <a:srgbClr val="F1DD94"/>
                </a:solidFill>
                <a:latin typeface="Tahoma"/>
                <a:cs typeface="Tahoma"/>
              </a:rPr>
              <a:t>Advanced</a:t>
            </a:r>
            <a:r>
              <a:rPr dirty="0" sz="2400" spc="-20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1DD94"/>
                </a:solidFill>
                <a:latin typeface="Tahoma"/>
                <a:cs typeface="Tahoma"/>
              </a:rPr>
              <a:t>Water</a:t>
            </a:r>
            <a:r>
              <a:rPr dirty="0" sz="2400" spc="-15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1DD94"/>
                </a:solidFill>
                <a:latin typeface="Tahoma"/>
                <a:cs typeface="Tahoma"/>
              </a:rPr>
              <a:t>Level</a:t>
            </a:r>
            <a:r>
              <a:rPr dirty="0" sz="2400" spc="-14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1DD94"/>
                </a:solidFill>
                <a:latin typeface="Tahoma"/>
                <a:cs typeface="Tahoma"/>
              </a:rPr>
              <a:t>Monitoring</a:t>
            </a:r>
            <a:r>
              <a:rPr dirty="0" sz="2400" spc="-14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100">
                <a:solidFill>
                  <a:srgbClr val="F1DD94"/>
                </a:solidFill>
                <a:latin typeface="Tahoma"/>
                <a:cs typeface="Tahoma"/>
              </a:rPr>
              <a:t>Systems</a:t>
            </a:r>
            <a:r>
              <a:rPr dirty="0" sz="240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1DD94"/>
                </a:solidFill>
                <a:latin typeface="Tahoma"/>
                <a:cs typeface="Tahoma"/>
              </a:rPr>
              <a:t>are crucial</a:t>
            </a:r>
            <a:r>
              <a:rPr dirty="0" sz="2400" spc="-16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1DD94"/>
                </a:solidFill>
                <a:latin typeface="Tahoma"/>
                <a:cs typeface="Tahoma"/>
              </a:rPr>
              <a:t>for</a:t>
            </a:r>
            <a:r>
              <a:rPr dirty="0" sz="2400" spc="-14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1DD94"/>
                </a:solidFill>
                <a:latin typeface="Tahoma"/>
                <a:cs typeface="Tahoma"/>
              </a:rPr>
              <a:t>managing</a:t>
            </a:r>
            <a:r>
              <a:rPr dirty="0" sz="2400" spc="-12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40">
                <a:solidFill>
                  <a:srgbClr val="F1DD94"/>
                </a:solidFill>
                <a:latin typeface="Tahoma"/>
                <a:cs typeface="Tahoma"/>
              </a:rPr>
              <a:t>water</a:t>
            </a:r>
            <a:r>
              <a:rPr dirty="0" sz="2400" spc="-12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140">
                <a:solidFill>
                  <a:srgbClr val="F1DD94"/>
                </a:solidFill>
                <a:latin typeface="Tahoma"/>
                <a:cs typeface="Tahoma"/>
              </a:rPr>
              <a:t>resources.</a:t>
            </a:r>
            <a:r>
              <a:rPr dirty="0" sz="2400" spc="-5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1DD94"/>
                </a:solidFill>
                <a:latin typeface="Tahoma"/>
                <a:cs typeface="Tahoma"/>
              </a:rPr>
              <a:t>These </a:t>
            </a:r>
            <a:r>
              <a:rPr dirty="0" sz="2400" spc="-140">
                <a:solidFill>
                  <a:srgbClr val="F1DD94"/>
                </a:solidFill>
                <a:latin typeface="Tahoma"/>
                <a:cs typeface="Tahoma"/>
              </a:rPr>
              <a:t>systems</a:t>
            </a:r>
            <a:r>
              <a:rPr dirty="0" sz="2400" spc="-5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80">
                <a:solidFill>
                  <a:srgbClr val="F1DD94"/>
                </a:solidFill>
                <a:latin typeface="Tahoma"/>
                <a:cs typeface="Tahoma"/>
              </a:rPr>
              <a:t>enhance</a:t>
            </a:r>
            <a:r>
              <a:rPr dirty="0" sz="240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65">
                <a:solidFill>
                  <a:srgbClr val="F1DD94"/>
                </a:solidFill>
                <a:latin typeface="Tahoma"/>
                <a:cs typeface="Tahoma"/>
              </a:rPr>
              <a:t>precision </a:t>
            </a:r>
            <a:r>
              <a:rPr dirty="0" sz="2400">
                <a:solidFill>
                  <a:srgbClr val="F1DD94"/>
                </a:solidFill>
                <a:latin typeface="Tahoma"/>
                <a:cs typeface="Tahoma"/>
              </a:rPr>
              <a:t>and</a:t>
            </a:r>
            <a:r>
              <a:rPr dirty="0" sz="2400" spc="-7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1DD94"/>
                </a:solidFill>
                <a:latin typeface="Tahoma"/>
                <a:cs typeface="Tahoma"/>
              </a:rPr>
              <a:t>reliability</a:t>
            </a:r>
            <a:r>
              <a:rPr dirty="0" sz="2400" spc="-6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1DD94"/>
                </a:solidFill>
                <a:latin typeface="Tahoma"/>
                <a:cs typeface="Tahoma"/>
              </a:rPr>
              <a:t>in </a:t>
            </a:r>
            <a:r>
              <a:rPr dirty="0" sz="2400" spc="-65">
                <a:solidFill>
                  <a:srgbClr val="F1DD94"/>
                </a:solidFill>
                <a:latin typeface="Tahoma"/>
                <a:cs typeface="Tahoma"/>
              </a:rPr>
              <a:t>measuring</a:t>
            </a:r>
            <a:r>
              <a:rPr dirty="0" sz="2400" spc="-12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40">
                <a:solidFill>
                  <a:srgbClr val="F1DD94"/>
                </a:solidFill>
                <a:latin typeface="Tahoma"/>
                <a:cs typeface="Tahoma"/>
              </a:rPr>
              <a:t>water</a:t>
            </a:r>
            <a:r>
              <a:rPr dirty="0" sz="2400" spc="-12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114">
                <a:solidFill>
                  <a:srgbClr val="F1DD94"/>
                </a:solidFill>
                <a:latin typeface="Tahoma"/>
                <a:cs typeface="Tahoma"/>
              </a:rPr>
              <a:t>levels,</a:t>
            </a:r>
            <a:r>
              <a:rPr dirty="0" sz="2400" spc="-7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95">
                <a:solidFill>
                  <a:srgbClr val="F1DD94"/>
                </a:solidFill>
                <a:latin typeface="Tahoma"/>
                <a:cs typeface="Tahoma"/>
              </a:rPr>
              <a:t>which </a:t>
            </a:r>
            <a:r>
              <a:rPr dirty="0" sz="2400" spc="-45">
                <a:solidFill>
                  <a:srgbClr val="F1DD94"/>
                </a:solidFill>
                <a:latin typeface="Tahoma"/>
                <a:cs typeface="Tahoma"/>
              </a:rPr>
              <a:t>is</a:t>
            </a:r>
            <a:r>
              <a:rPr dirty="0" sz="2400" spc="-10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70">
                <a:solidFill>
                  <a:srgbClr val="F1DD94"/>
                </a:solidFill>
                <a:latin typeface="Tahoma"/>
                <a:cs typeface="Tahoma"/>
              </a:rPr>
              <a:t>essential</a:t>
            </a:r>
            <a:r>
              <a:rPr dirty="0" sz="2400" spc="-10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1DD94"/>
                </a:solidFill>
                <a:latin typeface="Tahoma"/>
                <a:cs typeface="Tahoma"/>
              </a:rPr>
              <a:t>for </a:t>
            </a:r>
            <a:r>
              <a:rPr dirty="0" sz="2400" spc="-10">
                <a:solidFill>
                  <a:srgbClr val="F1DD94"/>
                </a:solidFill>
                <a:latin typeface="Tahoma"/>
                <a:cs typeface="Tahoma"/>
              </a:rPr>
              <a:t>flood</a:t>
            </a:r>
            <a:r>
              <a:rPr dirty="0" sz="2400" spc="-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85">
                <a:solidFill>
                  <a:srgbClr val="F1DD94"/>
                </a:solidFill>
                <a:latin typeface="Tahoma"/>
                <a:cs typeface="Tahoma"/>
              </a:rPr>
              <a:t>control,</a:t>
            </a:r>
            <a:r>
              <a:rPr dirty="0" sz="24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40">
                <a:solidFill>
                  <a:srgbClr val="F1DD94"/>
                </a:solidFill>
                <a:latin typeface="Tahoma"/>
                <a:cs typeface="Tahoma"/>
              </a:rPr>
              <a:t>irrigation,</a:t>
            </a:r>
            <a:r>
              <a:rPr dirty="0" sz="24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1DD94"/>
                </a:solidFill>
                <a:latin typeface="Tahoma"/>
                <a:cs typeface="Tahoma"/>
              </a:rPr>
              <a:t>and</a:t>
            </a:r>
            <a:r>
              <a:rPr dirty="0" sz="24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F1DD94"/>
                </a:solidFill>
                <a:latin typeface="Tahoma"/>
                <a:cs typeface="Tahoma"/>
              </a:rPr>
              <a:t>environmental </a:t>
            </a:r>
            <a:r>
              <a:rPr dirty="0" sz="2400" spc="-85">
                <a:solidFill>
                  <a:srgbClr val="F1DD94"/>
                </a:solidFill>
                <a:latin typeface="Tahoma"/>
                <a:cs typeface="Tahoma"/>
              </a:rPr>
              <a:t>protection.</a:t>
            </a:r>
            <a:r>
              <a:rPr dirty="0" sz="24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70">
                <a:solidFill>
                  <a:srgbClr val="F1DD94"/>
                </a:solidFill>
                <a:latin typeface="Tahoma"/>
                <a:cs typeface="Tahoma"/>
              </a:rPr>
              <a:t>This</a:t>
            </a:r>
            <a:r>
              <a:rPr dirty="0" sz="24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60">
                <a:solidFill>
                  <a:srgbClr val="F1DD94"/>
                </a:solidFill>
                <a:latin typeface="Tahoma"/>
                <a:cs typeface="Tahoma"/>
              </a:rPr>
              <a:t>presentation</a:t>
            </a:r>
            <a:r>
              <a:rPr dirty="0" sz="24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1DD94"/>
                </a:solidFill>
                <a:latin typeface="Tahoma"/>
                <a:cs typeface="Tahoma"/>
              </a:rPr>
              <a:t>will</a:t>
            </a:r>
            <a:r>
              <a:rPr dirty="0" sz="24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80">
                <a:solidFill>
                  <a:srgbClr val="F1DD94"/>
                </a:solidFill>
                <a:latin typeface="Tahoma"/>
                <a:cs typeface="Tahoma"/>
              </a:rPr>
              <a:t>explore</a:t>
            </a:r>
            <a:r>
              <a:rPr dirty="0" sz="24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25">
                <a:solidFill>
                  <a:srgbClr val="F1DD94"/>
                </a:solidFill>
                <a:latin typeface="Tahoma"/>
                <a:cs typeface="Tahoma"/>
              </a:rPr>
              <a:t>the </a:t>
            </a:r>
            <a:r>
              <a:rPr dirty="0" sz="2400" spc="-30">
                <a:solidFill>
                  <a:srgbClr val="F1DD94"/>
                </a:solidFill>
                <a:latin typeface="Tahoma"/>
                <a:cs typeface="Tahoma"/>
              </a:rPr>
              <a:t>latest</a:t>
            </a:r>
            <a:r>
              <a:rPr dirty="0" sz="2400" spc="-11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70">
                <a:solidFill>
                  <a:srgbClr val="F1DD94"/>
                </a:solidFill>
                <a:latin typeface="Tahoma"/>
                <a:cs typeface="Tahoma"/>
              </a:rPr>
              <a:t>technologies</a:t>
            </a:r>
            <a:r>
              <a:rPr dirty="0" sz="2400" spc="-10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1DD94"/>
                </a:solidFill>
                <a:latin typeface="Tahoma"/>
                <a:cs typeface="Tahoma"/>
              </a:rPr>
              <a:t>and</a:t>
            </a:r>
            <a:r>
              <a:rPr dirty="0" sz="2400" spc="-10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65">
                <a:solidFill>
                  <a:srgbClr val="F1DD94"/>
                </a:solidFill>
                <a:latin typeface="Tahoma"/>
                <a:cs typeface="Tahoma"/>
              </a:rPr>
              <a:t>methodologies</a:t>
            </a:r>
            <a:r>
              <a:rPr dirty="0" sz="2400" spc="-10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1DD94"/>
                </a:solidFill>
                <a:latin typeface="Tahoma"/>
                <a:cs typeface="Tahoma"/>
              </a:rPr>
              <a:t>in</a:t>
            </a:r>
            <a:r>
              <a:rPr dirty="0" sz="2400" spc="-10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F1DD94"/>
                </a:solidFill>
                <a:latin typeface="Tahoma"/>
                <a:cs typeface="Tahoma"/>
              </a:rPr>
              <a:t>this </a:t>
            </a:r>
            <a:r>
              <a:rPr dirty="0" sz="2400" spc="-10">
                <a:solidFill>
                  <a:srgbClr val="F1DD94"/>
                </a:solidFill>
                <a:latin typeface="Tahoma"/>
                <a:cs typeface="Tahoma"/>
              </a:rPr>
              <a:t>field.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596295" y="2827299"/>
            <a:ext cx="5690870" cy="998219"/>
          </a:xfrm>
          <a:prstGeom prst="rect"/>
        </p:spPr>
        <p:txBody>
          <a:bodyPr wrap="square" lIns="0" tIns="107314" rIns="0" bIns="0" rtlCol="0" vert="horz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844"/>
              </a:spcBef>
            </a:pPr>
            <a:r>
              <a:rPr dirty="0" spc="120"/>
              <a:t>Introduction</a:t>
            </a:r>
            <a:r>
              <a:rPr dirty="0" spc="-215"/>
              <a:t> </a:t>
            </a:r>
            <a:r>
              <a:rPr dirty="0"/>
              <a:t>to</a:t>
            </a:r>
            <a:r>
              <a:rPr dirty="0" spc="-215"/>
              <a:t> </a:t>
            </a:r>
            <a:r>
              <a:rPr dirty="0"/>
              <a:t>Water</a:t>
            </a:r>
            <a:r>
              <a:rPr dirty="0" spc="-210"/>
              <a:t> </a:t>
            </a:r>
            <a:r>
              <a:rPr dirty="0" spc="-135"/>
              <a:t>Leve</a:t>
            </a:r>
            <a:r>
              <a:rPr dirty="0" cap="small" spc="-135"/>
              <a:t>l</a:t>
            </a:r>
            <a:r>
              <a:rPr dirty="0" spc="-135"/>
              <a:t> </a:t>
            </a:r>
            <a:r>
              <a:rPr dirty="0" spc="150"/>
              <a:t>Monitoring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4652" y="2975521"/>
            <a:ext cx="971905" cy="7588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935" y="0"/>
            <a:ext cx="7018508" cy="68705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5031" y="7835898"/>
            <a:ext cx="3241014" cy="24511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99968" y="1257"/>
            <a:ext cx="2788030" cy="2451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8275" rIns="0" bIns="0" rtlCol="0" vert="horz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1325"/>
              </a:spcBef>
            </a:pPr>
            <a:r>
              <a:rPr dirty="0" sz="5900" spc="50"/>
              <a:t>Importance</a:t>
            </a:r>
            <a:r>
              <a:rPr dirty="0" sz="5900" spc="-395"/>
              <a:t> </a:t>
            </a:r>
            <a:r>
              <a:rPr dirty="0" sz="5900" spc="245"/>
              <a:t>of </a:t>
            </a:r>
            <a:r>
              <a:rPr dirty="0" sz="5900" spc="65"/>
              <a:t>Precision</a:t>
            </a:r>
            <a:endParaRPr sz="5900"/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775142"/>
            <a:ext cx="7547292" cy="651261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806355" y="3683540"/>
            <a:ext cx="6423660" cy="185610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560"/>
              </a:spcBef>
            </a:pPr>
            <a:r>
              <a:rPr dirty="0" sz="2300" spc="-10">
                <a:solidFill>
                  <a:srgbClr val="F1DD94"/>
                </a:solidFill>
                <a:latin typeface="Tahoma"/>
                <a:cs typeface="Tahoma"/>
              </a:rPr>
              <a:t>Achieving</a:t>
            </a:r>
            <a:r>
              <a:rPr dirty="0" sz="2300" spc="-15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10">
                <a:solidFill>
                  <a:srgbClr val="F1DD94"/>
                </a:solidFill>
                <a:latin typeface="Tahoma"/>
                <a:cs typeface="Tahoma"/>
              </a:rPr>
              <a:t>high</a:t>
            </a:r>
            <a:r>
              <a:rPr dirty="0" sz="2300" spc="-14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50">
                <a:solidFill>
                  <a:srgbClr val="F1DD94"/>
                </a:solidFill>
                <a:latin typeface="Tahoma"/>
                <a:cs typeface="Tahoma"/>
              </a:rPr>
              <a:t>precision</a:t>
            </a:r>
            <a:r>
              <a:rPr dirty="0" sz="2300" spc="-13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1DD94"/>
                </a:solidFill>
                <a:latin typeface="Tahoma"/>
                <a:cs typeface="Tahoma"/>
              </a:rPr>
              <a:t>in</a:t>
            </a:r>
            <a:r>
              <a:rPr dirty="0" sz="2300" spc="-14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25">
                <a:solidFill>
                  <a:srgbClr val="F1DD94"/>
                </a:solidFill>
                <a:latin typeface="Tahoma"/>
                <a:cs typeface="Tahoma"/>
              </a:rPr>
              <a:t>water</a:t>
            </a:r>
            <a:r>
              <a:rPr dirty="0" sz="2300" spc="-13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50">
                <a:solidFill>
                  <a:srgbClr val="F1DD94"/>
                </a:solidFill>
                <a:latin typeface="Tahoma"/>
                <a:cs typeface="Tahoma"/>
              </a:rPr>
              <a:t>level</a:t>
            </a:r>
            <a:r>
              <a:rPr dirty="0" sz="2300" spc="-13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10">
                <a:solidFill>
                  <a:srgbClr val="F1DD94"/>
                </a:solidFill>
                <a:latin typeface="Tahoma"/>
                <a:cs typeface="Tahoma"/>
              </a:rPr>
              <a:t>monitoring </a:t>
            </a:r>
            <a:r>
              <a:rPr dirty="0" sz="2300" spc="-20">
                <a:solidFill>
                  <a:srgbClr val="F1DD94"/>
                </a:solidFill>
                <a:latin typeface="Tahoma"/>
                <a:cs typeface="Tahoma"/>
              </a:rPr>
              <a:t>is</a:t>
            </a:r>
            <a:r>
              <a:rPr dirty="0" sz="2300" spc="-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1DD94"/>
                </a:solidFill>
                <a:latin typeface="Tahoma"/>
                <a:cs typeface="Tahoma"/>
              </a:rPr>
              <a:t>vital</a:t>
            </a:r>
            <a:r>
              <a:rPr dirty="0" sz="23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1DD94"/>
                </a:solidFill>
                <a:latin typeface="Tahoma"/>
                <a:cs typeface="Tahoma"/>
              </a:rPr>
              <a:t>for</a:t>
            </a:r>
            <a:r>
              <a:rPr dirty="0" sz="23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50">
                <a:solidFill>
                  <a:srgbClr val="F1DD94"/>
                </a:solidFill>
                <a:latin typeface="Tahoma"/>
                <a:cs typeface="Tahoma"/>
              </a:rPr>
              <a:t>eﬀective</a:t>
            </a:r>
            <a:r>
              <a:rPr dirty="0" sz="23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80">
                <a:solidFill>
                  <a:srgbClr val="F1DD94"/>
                </a:solidFill>
                <a:latin typeface="Tahoma"/>
                <a:cs typeface="Tahoma"/>
              </a:rPr>
              <a:t>decision-</a:t>
            </a:r>
            <a:r>
              <a:rPr dirty="0" sz="2300" spc="-75">
                <a:solidFill>
                  <a:srgbClr val="F1DD94"/>
                </a:solidFill>
                <a:latin typeface="Tahoma"/>
                <a:cs typeface="Tahoma"/>
              </a:rPr>
              <a:t>making.</a:t>
            </a:r>
            <a:r>
              <a:rPr dirty="0" sz="23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1DD94"/>
                </a:solidFill>
                <a:latin typeface="Tahoma"/>
                <a:cs typeface="Tahoma"/>
              </a:rPr>
              <a:t>Accurate</a:t>
            </a:r>
            <a:r>
              <a:rPr dirty="0" sz="23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20">
                <a:solidFill>
                  <a:srgbClr val="F1DD94"/>
                </a:solidFill>
                <a:latin typeface="Tahoma"/>
                <a:cs typeface="Tahoma"/>
              </a:rPr>
              <a:t>data </a:t>
            </a:r>
            <a:r>
              <a:rPr dirty="0" sz="2300" spc="-55">
                <a:solidFill>
                  <a:srgbClr val="F1DD94"/>
                </a:solidFill>
                <a:latin typeface="Tahoma"/>
                <a:cs typeface="Tahoma"/>
              </a:rPr>
              <a:t>helps</a:t>
            </a:r>
            <a:r>
              <a:rPr dirty="0" sz="2300" spc="-12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1DD94"/>
                </a:solidFill>
                <a:latin typeface="Tahoma"/>
                <a:cs typeface="Tahoma"/>
              </a:rPr>
              <a:t>in</a:t>
            </a:r>
            <a:r>
              <a:rPr dirty="0" sz="2300" spc="-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25">
                <a:solidFill>
                  <a:srgbClr val="F1DD94"/>
                </a:solidFill>
                <a:latin typeface="Tahoma"/>
                <a:cs typeface="Tahoma"/>
              </a:rPr>
              <a:t>predicting</a:t>
            </a:r>
            <a:r>
              <a:rPr dirty="0" sz="2300" spc="-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75">
                <a:solidFill>
                  <a:srgbClr val="F1DD94"/>
                </a:solidFill>
                <a:latin typeface="Tahoma"/>
                <a:cs typeface="Tahoma"/>
              </a:rPr>
              <a:t>floods,</a:t>
            </a:r>
            <a:r>
              <a:rPr dirty="0" sz="2300" spc="-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1DD94"/>
                </a:solidFill>
                <a:latin typeface="Tahoma"/>
                <a:cs typeface="Tahoma"/>
              </a:rPr>
              <a:t>managing</a:t>
            </a:r>
            <a:r>
              <a:rPr dirty="0" sz="2300" spc="-95">
                <a:solidFill>
                  <a:srgbClr val="F1DD94"/>
                </a:solidFill>
                <a:latin typeface="Tahoma"/>
                <a:cs typeface="Tahoma"/>
              </a:rPr>
              <a:t> reservoirs,</a:t>
            </a:r>
            <a:r>
              <a:rPr dirty="0" sz="230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25">
                <a:solidFill>
                  <a:srgbClr val="F1DD94"/>
                </a:solidFill>
                <a:latin typeface="Tahoma"/>
                <a:cs typeface="Tahoma"/>
              </a:rPr>
              <a:t>and </a:t>
            </a:r>
            <a:r>
              <a:rPr dirty="0" sz="2300" spc="-75">
                <a:solidFill>
                  <a:srgbClr val="F1DD94"/>
                </a:solidFill>
                <a:latin typeface="Tahoma"/>
                <a:cs typeface="Tahoma"/>
              </a:rPr>
              <a:t>ensuring</a:t>
            </a:r>
            <a:r>
              <a:rPr dirty="0" sz="2300" spc="-10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20">
                <a:solidFill>
                  <a:srgbClr val="F1DD94"/>
                </a:solidFill>
                <a:latin typeface="Tahoma"/>
                <a:cs typeface="Tahoma"/>
              </a:rPr>
              <a:t>safe</a:t>
            </a:r>
            <a:r>
              <a:rPr dirty="0" sz="23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30">
                <a:solidFill>
                  <a:srgbClr val="F1DD94"/>
                </a:solidFill>
                <a:latin typeface="Tahoma"/>
                <a:cs typeface="Tahoma"/>
              </a:rPr>
              <a:t>drinking</a:t>
            </a:r>
            <a:r>
              <a:rPr dirty="0" sz="2300" spc="-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25">
                <a:solidFill>
                  <a:srgbClr val="F1DD94"/>
                </a:solidFill>
                <a:latin typeface="Tahoma"/>
                <a:cs typeface="Tahoma"/>
              </a:rPr>
              <a:t>water</a:t>
            </a:r>
            <a:r>
              <a:rPr dirty="0" sz="2300" spc="-95">
                <a:solidFill>
                  <a:srgbClr val="F1DD94"/>
                </a:solidFill>
                <a:latin typeface="Tahoma"/>
                <a:cs typeface="Tahoma"/>
              </a:rPr>
              <a:t> supplies.</a:t>
            </a:r>
            <a:r>
              <a:rPr dirty="0" sz="230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50">
                <a:solidFill>
                  <a:srgbClr val="F1DD94"/>
                </a:solidFill>
                <a:latin typeface="Tahoma"/>
                <a:cs typeface="Tahoma"/>
              </a:rPr>
              <a:t>This</a:t>
            </a:r>
            <a:r>
              <a:rPr dirty="0" sz="2300" spc="-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10">
                <a:solidFill>
                  <a:srgbClr val="F1DD94"/>
                </a:solidFill>
                <a:latin typeface="Tahoma"/>
                <a:cs typeface="Tahoma"/>
              </a:rPr>
              <a:t>slide </a:t>
            </a:r>
            <a:r>
              <a:rPr dirty="0" sz="2300" spc="-110">
                <a:solidFill>
                  <a:srgbClr val="F1DD94"/>
                </a:solidFill>
                <a:latin typeface="Tahoma"/>
                <a:cs typeface="Tahoma"/>
              </a:rPr>
              <a:t>discusses</a:t>
            </a:r>
            <a:r>
              <a:rPr dirty="0" sz="2300" spc="-7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25">
                <a:solidFill>
                  <a:srgbClr val="F1DD94"/>
                </a:solidFill>
                <a:latin typeface="Tahoma"/>
                <a:cs typeface="Tahoma"/>
              </a:rPr>
              <a:t>the</a:t>
            </a:r>
            <a:r>
              <a:rPr dirty="0" sz="2300" spc="-11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35">
                <a:solidFill>
                  <a:srgbClr val="F1DD94"/>
                </a:solidFill>
                <a:latin typeface="Tahoma"/>
                <a:cs typeface="Tahoma"/>
              </a:rPr>
              <a:t>implications</a:t>
            </a:r>
            <a:r>
              <a:rPr dirty="0" sz="23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1DD94"/>
                </a:solidFill>
                <a:latin typeface="Tahoma"/>
                <a:cs typeface="Tahoma"/>
              </a:rPr>
              <a:t>of</a:t>
            </a:r>
            <a:r>
              <a:rPr dirty="0" sz="23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50">
                <a:solidFill>
                  <a:srgbClr val="F1DD94"/>
                </a:solidFill>
                <a:latin typeface="Tahoma"/>
                <a:cs typeface="Tahoma"/>
              </a:rPr>
              <a:t>precision</a:t>
            </a:r>
            <a:r>
              <a:rPr dirty="0" sz="23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1DD94"/>
                </a:solidFill>
                <a:latin typeface="Tahoma"/>
                <a:cs typeface="Tahoma"/>
              </a:rPr>
              <a:t>in</a:t>
            </a:r>
            <a:r>
              <a:rPr dirty="0" sz="2300" spc="-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10">
                <a:solidFill>
                  <a:srgbClr val="F1DD94"/>
                </a:solidFill>
                <a:latin typeface="Tahoma"/>
                <a:cs typeface="Tahoma"/>
              </a:rPr>
              <a:t>monitoring </a:t>
            </a:r>
            <a:r>
              <a:rPr dirty="0" sz="2300" spc="-125">
                <a:solidFill>
                  <a:srgbClr val="F1DD94"/>
                </a:solidFill>
                <a:latin typeface="Tahoma"/>
                <a:cs typeface="Tahoma"/>
              </a:rPr>
              <a:t>systems</a:t>
            </a:r>
            <a:r>
              <a:rPr dirty="0" sz="2300" spc="-6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1DD94"/>
                </a:solidFill>
                <a:latin typeface="Tahoma"/>
                <a:cs typeface="Tahoma"/>
              </a:rPr>
              <a:t>and</a:t>
            </a:r>
            <a:r>
              <a:rPr dirty="0" sz="2300" spc="-11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30">
                <a:solidFill>
                  <a:srgbClr val="F1DD94"/>
                </a:solidFill>
                <a:latin typeface="Tahoma"/>
                <a:cs typeface="Tahoma"/>
              </a:rPr>
              <a:t>its</a:t>
            </a:r>
            <a:r>
              <a:rPr dirty="0" sz="230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1DD94"/>
                </a:solidFill>
                <a:latin typeface="Tahoma"/>
                <a:cs typeface="Tahoma"/>
              </a:rPr>
              <a:t>impact</a:t>
            </a:r>
            <a:r>
              <a:rPr dirty="0" sz="230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1DD94"/>
                </a:solidFill>
                <a:latin typeface="Tahoma"/>
                <a:cs typeface="Tahoma"/>
              </a:rPr>
              <a:t>on</a:t>
            </a:r>
            <a:r>
              <a:rPr dirty="0" sz="230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90">
                <a:solidFill>
                  <a:srgbClr val="F1DD94"/>
                </a:solidFill>
                <a:latin typeface="Tahoma"/>
                <a:cs typeface="Tahoma"/>
              </a:rPr>
              <a:t>resource</a:t>
            </a:r>
            <a:r>
              <a:rPr dirty="0" sz="230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300" spc="-10">
                <a:solidFill>
                  <a:srgbClr val="F1DD94"/>
                </a:solidFill>
                <a:latin typeface="Tahoma"/>
                <a:cs typeface="Tahoma"/>
              </a:rPr>
              <a:t>management.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7356" y="11798"/>
            <a:ext cx="3259238" cy="26289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0594911" y="4377239"/>
            <a:ext cx="6298565" cy="235712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 marR="654685">
              <a:lnSpc>
                <a:spcPts val="2550"/>
              </a:lnSpc>
              <a:spcBef>
                <a:spcPts val="610"/>
              </a:spcBef>
            </a:pPr>
            <a:r>
              <a:rPr dirty="0" sz="2550" spc="-65">
                <a:solidFill>
                  <a:srgbClr val="F1DD94"/>
                </a:solidFill>
                <a:latin typeface="Tahoma"/>
                <a:cs typeface="Tahoma"/>
              </a:rPr>
              <a:t>Recent</a:t>
            </a:r>
            <a:r>
              <a:rPr dirty="0" sz="255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50">
                <a:solidFill>
                  <a:srgbClr val="F1DD94"/>
                </a:solidFill>
                <a:latin typeface="Tahoma"/>
                <a:cs typeface="Tahoma"/>
              </a:rPr>
              <a:t>technological</a:t>
            </a:r>
            <a:r>
              <a:rPr dirty="0" sz="255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75">
                <a:solidFill>
                  <a:srgbClr val="F1DD94"/>
                </a:solidFill>
                <a:latin typeface="Tahoma"/>
                <a:cs typeface="Tahoma"/>
              </a:rPr>
              <a:t>advancements</a:t>
            </a:r>
            <a:r>
              <a:rPr dirty="0" sz="255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20">
                <a:solidFill>
                  <a:srgbClr val="F1DD94"/>
                </a:solidFill>
                <a:latin typeface="Tahoma"/>
                <a:cs typeface="Tahoma"/>
              </a:rPr>
              <a:t>have </a:t>
            </a:r>
            <a:r>
              <a:rPr dirty="0" sz="2550" spc="-75">
                <a:solidFill>
                  <a:srgbClr val="F1DD94"/>
                </a:solidFill>
                <a:latin typeface="Tahoma"/>
                <a:cs typeface="Tahoma"/>
              </a:rPr>
              <a:t>revolutionized</a:t>
            </a:r>
            <a:r>
              <a:rPr dirty="0" sz="2550" spc="-10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50">
                <a:solidFill>
                  <a:srgbClr val="F1DD94"/>
                </a:solidFill>
                <a:latin typeface="Tahoma"/>
                <a:cs typeface="Tahoma"/>
              </a:rPr>
              <a:t>water</a:t>
            </a:r>
            <a:r>
              <a:rPr dirty="0" sz="2550" spc="-10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65">
                <a:solidFill>
                  <a:srgbClr val="F1DD94"/>
                </a:solidFill>
                <a:latin typeface="Tahoma"/>
                <a:cs typeface="Tahoma"/>
              </a:rPr>
              <a:t>level</a:t>
            </a:r>
            <a:r>
              <a:rPr dirty="0" sz="2550" spc="-10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10">
                <a:solidFill>
                  <a:srgbClr val="F1DD94"/>
                </a:solidFill>
                <a:latin typeface="Tahoma"/>
                <a:cs typeface="Tahoma"/>
              </a:rPr>
              <a:t>monitoring.</a:t>
            </a:r>
            <a:endParaRPr sz="2550">
              <a:latin typeface="Tahoma"/>
              <a:cs typeface="Tahoma"/>
            </a:endParaRPr>
          </a:p>
          <a:p>
            <a:pPr marL="12700" marR="5080">
              <a:lnSpc>
                <a:spcPts val="2550"/>
              </a:lnSpc>
            </a:pPr>
            <a:r>
              <a:rPr dirty="0" sz="2550" spc="-100">
                <a:solidFill>
                  <a:srgbClr val="F1DD94"/>
                </a:solidFill>
                <a:latin typeface="Tahoma"/>
                <a:cs typeface="Tahoma"/>
              </a:rPr>
              <a:t>Innovations </a:t>
            </a:r>
            <a:r>
              <a:rPr dirty="0" sz="2550" spc="-125">
                <a:solidFill>
                  <a:srgbClr val="F1DD94"/>
                </a:solidFill>
                <a:latin typeface="Tahoma"/>
                <a:cs typeface="Tahoma"/>
              </a:rPr>
              <a:t>such</a:t>
            </a:r>
            <a:r>
              <a:rPr dirty="0" sz="2550" spc="-7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>
                <a:solidFill>
                  <a:srgbClr val="F1DD94"/>
                </a:solidFill>
                <a:latin typeface="Tahoma"/>
                <a:cs typeface="Tahoma"/>
              </a:rPr>
              <a:t>as</a:t>
            </a:r>
            <a:r>
              <a:rPr dirty="0" sz="2550" spc="-13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60">
                <a:solidFill>
                  <a:srgbClr val="F1DD94"/>
                </a:solidFill>
                <a:latin typeface="Tahoma"/>
                <a:cs typeface="Tahoma"/>
              </a:rPr>
              <a:t>ultrasonic</a:t>
            </a:r>
            <a:r>
              <a:rPr dirty="0" sz="255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160">
                <a:solidFill>
                  <a:srgbClr val="F1DD94"/>
                </a:solidFill>
                <a:latin typeface="Tahoma"/>
                <a:cs typeface="Tahoma"/>
              </a:rPr>
              <a:t>sensors,</a:t>
            </a:r>
            <a:r>
              <a:rPr dirty="0" sz="2550" spc="-4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10">
                <a:solidFill>
                  <a:srgbClr val="F1DD94"/>
                </a:solidFill>
                <a:latin typeface="Tahoma"/>
                <a:cs typeface="Tahoma"/>
              </a:rPr>
              <a:t>radar </a:t>
            </a:r>
            <a:r>
              <a:rPr dirty="0" sz="2550" spc="-95">
                <a:solidFill>
                  <a:srgbClr val="F1DD94"/>
                </a:solidFill>
                <a:latin typeface="Tahoma"/>
                <a:cs typeface="Tahoma"/>
              </a:rPr>
              <a:t>technology,</a:t>
            </a:r>
            <a:r>
              <a:rPr dirty="0" sz="255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>
                <a:solidFill>
                  <a:srgbClr val="F1DD94"/>
                </a:solidFill>
                <a:latin typeface="Tahoma"/>
                <a:cs typeface="Tahoma"/>
              </a:rPr>
              <a:t>and</a:t>
            </a:r>
            <a:r>
              <a:rPr dirty="0" sz="255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100">
                <a:solidFill>
                  <a:srgbClr val="F1DD94"/>
                </a:solidFill>
                <a:latin typeface="Tahoma"/>
                <a:cs typeface="Tahoma"/>
              </a:rPr>
              <a:t>IoT</a:t>
            </a:r>
            <a:r>
              <a:rPr dirty="0" sz="255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40">
                <a:solidFill>
                  <a:srgbClr val="F1DD94"/>
                </a:solidFill>
                <a:latin typeface="Tahoma"/>
                <a:cs typeface="Tahoma"/>
              </a:rPr>
              <a:t>integration</a:t>
            </a:r>
            <a:r>
              <a:rPr dirty="0" sz="255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45">
                <a:solidFill>
                  <a:srgbClr val="F1DD94"/>
                </a:solidFill>
                <a:latin typeface="Tahoma"/>
                <a:cs typeface="Tahoma"/>
              </a:rPr>
              <a:t>provide</a:t>
            </a:r>
            <a:r>
              <a:rPr dirty="0" sz="255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10">
                <a:solidFill>
                  <a:srgbClr val="F1DD94"/>
                </a:solidFill>
                <a:latin typeface="Tahoma"/>
                <a:cs typeface="Tahoma"/>
              </a:rPr>
              <a:t>real- </a:t>
            </a:r>
            <a:r>
              <a:rPr dirty="0" sz="2550" spc="-50">
                <a:solidFill>
                  <a:srgbClr val="F1DD94"/>
                </a:solidFill>
                <a:latin typeface="Tahoma"/>
                <a:cs typeface="Tahoma"/>
              </a:rPr>
              <a:t>time</a:t>
            </a:r>
            <a:r>
              <a:rPr dirty="0" sz="2550" spc="-5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>
                <a:solidFill>
                  <a:srgbClr val="F1DD94"/>
                </a:solidFill>
                <a:latin typeface="Tahoma"/>
                <a:cs typeface="Tahoma"/>
              </a:rPr>
              <a:t>data</a:t>
            </a:r>
            <a:r>
              <a:rPr dirty="0" sz="2550" spc="-5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>
                <a:solidFill>
                  <a:srgbClr val="F1DD94"/>
                </a:solidFill>
                <a:latin typeface="Tahoma"/>
                <a:cs typeface="Tahoma"/>
              </a:rPr>
              <a:t>and</a:t>
            </a:r>
            <a:r>
              <a:rPr dirty="0" sz="2550" spc="-5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85">
                <a:solidFill>
                  <a:srgbClr val="F1DD94"/>
                </a:solidFill>
                <a:latin typeface="Tahoma"/>
                <a:cs typeface="Tahoma"/>
              </a:rPr>
              <a:t>remote</a:t>
            </a:r>
            <a:r>
              <a:rPr dirty="0" sz="2550" spc="-5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60">
                <a:solidFill>
                  <a:srgbClr val="F1DD94"/>
                </a:solidFill>
                <a:latin typeface="Tahoma"/>
                <a:cs typeface="Tahoma"/>
              </a:rPr>
              <a:t>monitoring</a:t>
            </a:r>
            <a:r>
              <a:rPr dirty="0" sz="2550" spc="-5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25">
                <a:solidFill>
                  <a:srgbClr val="F1DD94"/>
                </a:solidFill>
                <a:latin typeface="Tahoma"/>
                <a:cs typeface="Tahoma"/>
              </a:rPr>
              <a:t>capabilities. </a:t>
            </a:r>
            <a:r>
              <a:rPr dirty="0" sz="2550" spc="-75">
                <a:solidFill>
                  <a:srgbClr val="F1DD94"/>
                </a:solidFill>
                <a:latin typeface="Tahoma"/>
                <a:cs typeface="Tahoma"/>
              </a:rPr>
              <a:t>This</a:t>
            </a:r>
            <a:r>
              <a:rPr dirty="0" sz="2550" spc="-12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50">
                <a:solidFill>
                  <a:srgbClr val="F1DD94"/>
                </a:solidFill>
                <a:latin typeface="Tahoma"/>
                <a:cs typeface="Tahoma"/>
              </a:rPr>
              <a:t>slide</a:t>
            </a:r>
            <a:r>
              <a:rPr dirty="0" sz="2550" spc="-11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60">
                <a:solidFill>
                  <a:srgbClr val="F1DD94"/>
                </a:solidFill>
                <a:latin typeface="Tahoma"/>
                <a:cs typeface="Tahoma"/>
              </a:rPr>
              <a:t>highlights</a:t>
            </a:r>
            <a:r>
              <a:rPr dirty="0" sz="2550" spc="-10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120">
                <a:solidFill>
                  <a:srgbClr val="F1DD94"/>
                </a:solidFill>
                <a:latin typeface="Tahoma"/>
                <a:cs typeface="Tahoma"/>
              </a:rPr>
              <a:t>key</a:t>
            </a:r>
            <a:r>
              <a:rPr dirty="0" sz="255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75">
                <a:solidFill>
                  <a:srgbClr val="F1DD94"/>
                </a:solidFill>
                <a:latin typeface="Tahoma"/>
                <a:cs typeface="Tahoma"/>
              </a:rPr>
              <a:t>technologies</a:t>
            </a:r>
            <a:r>
              <a:rPr dirty="0" sz="2550" spc="-10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20">
                <a:solidFill>
                  <a:srgbClr val="F1DD94"/>
                </a:solidFill>
                <a:latin typeface="Tahoma"/>
                <a:cs typeface="Tahoma"/>
              </a:rPr>
              <a:t>that </a:t>
            </a:r>
            <a:r>
              <a:rPr dirty="0" sz="2550" spc="-80">
                <a:solidFill>
                  <a:srgbClr val="F1DD94"/>
                </a:solidFill>
                <a:latin typeface="Tahoma"/>
                <a:cs typeface="Tahoma"/>
              </a:rPr>
              <a:t>enhance</a:t>
            </a:r>
            <a:r>
              <a:rPr dirty="0" sz="2550" spc="-4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135">
                <a:solidFill>
                  <a:srgbClr val="F1DD94"/>
                </a:solidFill>
                <a:latin typeface="Tahoma"/>
                <a:cs typeface="Tahoma"/>
              </a:rPr>
              <a:t>system</a:t>
            </a:r>
            <a:r>
              <a:rPr dirty="0" sz="2550" spc="-5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110">
                <a:solidFill>
                  <a:srgbClr val="F1DD94"/>
                </a:solidFill>
                <a:latin typeface="Tahoma"/>
                <a:cs typeface="Tahoma"/>
              </a:rPr>
              <a:t>eﬀectiveness</a:t>
            </a:r>
            <a:r>
              <a:rPr dirty="0" sz="2550" spc="-5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>
                <a:solidFill>
                  <a:srgbClr val="F1DD94"/>
                </a:solidFill>
                <a:latin typeface="Tahoma"/>
                <a:cs typeface="Tahoma"/>
              </a:rPr>
              <a:t>and</a:t>
            </a:r>
            <a:r>
              <a:rPr dirty="0" sz="2550" spc="-4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550" spc="-10">
                <a:solidFill>
                  <a:srgbClr val="F1DD94"/>
                </a:solidFill>
                <a:latin typeface="Tahoma"/>
                <a:cs typeface="Tahoma"/>
              </a:rPr>
              <a:t>reliability.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596295" y="2817774"/>
            <a:ext cx="6415405" cy="6515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100" spc="85"/>
              <a:t>Techno</a:t>
            </a:r>
            <a:r>
              <a:rPr dirty="0" cap="small" sz="4100" spc="85"/>
              <a:t>l</a:t>
            </a:r>
            <a:r>
              <a:rPr dirty="0" sz="4100" spc="85"/>
              <a:t>ogica</a:t>
            </a:r>
            <a:r>
              <a:rPr dirty="0" cap="small" sz="4100" spc="85"/>
              <a:t>l</a:t>
            </a:r>
            <a:r>
              <a:rPr dirty="0" sz="4100" spc="-250"/>
              <a:t> </a:t>
            </a:r>
            <a:r>
              <a:rPr dirty="0" sz="4100" spc="55"/>
              <a:t>Innovations</a:t>
            </a:r>
            <a:endParaRPr sz="41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4652" y="2975521"/>
            <a:ext cx="971905" cy="7588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935" y="0"/>
            <a:ext cx="7018508" cy="68705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23117" y="1323784"/>
            <a:ext cx="7265034" cy="8964295"/>
            <a:chOff x="11023117" y="1323784"/>
            <a:chExt cx="7265034" cy="8964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7451" y="7544562"/>
              <a:ext cx="4048983" cy="2743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3117" y="1323784"/>
              <a:ext cx="7264882" cy="70231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2710" rIns="0" bIns="0" rtlCol="0" vert="horz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730"/>
              </a:spcBef>
            </a:pPr>
            <a:r>
              <a:rPr dirty="0" spc="-20"/>
              <a:t>Reliability</a:t>
            </a:r>
            <a:r>
              <a:rPr dirty="0" spc="-105"/>
              <a:t> </a:t>
            </a:r>
            <a:r>
              <a:rPr dirty="0" spc="-55"/>
              <a:t>is</a:t>
            </a:r>
            <a:r>
              <a:rPr dirty="0" spc="-100"/>
              <a:t> </a:t>
            </a:r>
            <a:r>
              <a:rPr dirty="0" spc="95"/>
              <a:t>a</a:t>
            </a:r>
            <a:r>
              <a:rPr dirty="0" spc="-100"/>
              <a:t> </a:t>
            </a:r>
            <a:r>
              <a:rPr dirty="0" spc="-114"/>
              <a:t>cornerstone</a:t>
            </a:r>
            <a:r>
              <a:rPr dirty="0" spc="-105"/>
              <a:t> </a:t>
            </a:r>
            <a:r>
              <a:rPr dirty="0"/>
              <a:t>of</a:t>
            </a:r>
            <a:r>
              <a:rPr dirty="0" spc="-100"/>
              <a:t> </a:t>
            </a:r>
            <a:r>
              <a:rPr dirty="0" spc="-85"/>
              <a:t>eﬀective</a:t>
            </a:r>
            <a:r>
              <a:rPr dirty="0" spc="-100"/>
              <a:t> </a:t>
            </a:r>
            <a:r>
              <a:rPr dirty="0" spc="-10"/>
              <a:t>water </a:t>
            </a:r>
            <a:r>
              <a:rPr dirty="0" spc="-80"/>
              <a:t>level</a:t>
            </a:r>
            <a:r>
              <a:rPr dirty="0" spc="-120"/>
              <a:t> </a:t>
            </a:r>
            <a:r>
              <a:rPr dirty="0" spc="-110"/>
              <a:t>monitoring. </a:t>
            </a:r>
            <a:r>
              <a:rPr dirty="0" spc="-130"/>
              <a:t>Systems</a:t>
            </a:r>
            <a:r>
              <a:rPr dirty="0" spc="-105"/>
              <a:t> </a:t>
            </a:r>
            <a:r>
              <a:rPr dirty="0" spc="-150"/>
              <a:t>must</a:t>
            </a:r>
            <a:r>
              <a:rPr dirty="0" spc="-100"/>
              <a:t> </a:t>
            </a:r>
            <a:r>
              <a:rPr dirty="0"/>
              <a:t>be</a:t>
            </a:r>
            <a:r>
              <a:rPr dirty="0" spc="-110"/>
              <a:t> </a:t>
            </a:r>
            <a:r>
              <a:rPr dirty="0" spc="-95"/>
              <a:t>robust</a:t>
            </a:r>
            <a:r>
              <a:rPr dirty="0" spc="-110"/>
              <a:t> </a:t>
            </a:r>
            <a:r>
              <a:rPr dirty="0" spc="-25"/>
              <a:t>and </a:t>
            </a:r>
            <a:r>
              <a:rPr dirty="0"/>
              <a:t>capable</a:t>
            </a:r>
            <a:r>
              <a:rPr dirty="0" spc="-114"/>
              <a:t> </a:t>
            </a:r>
            <a:r>
              <a:rPr dirty="0"/>
              <a:t>of</a:t>
            </a:r>
            <a:r>
              <a:rPr dirty="0" spc="-114"/>
              <a:t> </a:t>
            </a:r>
            <a:r>
              <a:rPr dirty="0" spc="-70"/>
              <a:t>functioning</a:t>
            </a:r>
            <a:r>
              <a:rPr dirty="0" spc="-110"/>
              <a:t> </a:t>
            </a:r>
            <a:r>
              <a:rPr dirty="0" spc="-80"/>
              <a:t>under</a:t>
            </a:r>
            <a:r>
              <a:rPr dirty="0" spc="-114"/>
              <a:t> </a:t>
            </a:r>
            <a:r>
              <a:rPr dirty="0" spc="-10"/>
              <a:t>various </a:t>
            </a:r>
            <a:r>
              <a:rPr dirty="0" spc="-95"/>
              <a:t>environmental</a:t>
            </a:r>
            <a:r>
              <a:rPr dirty="0" spc="-125"/>
              <a:t> </a:t>
            </a:r>
            <a:r>
              <a:rPr dirty="0" spc="-120"/>
              <a:t>conditions. </a:t>
            </a:r>
            <a:r>
              <a:rPr dirty="0" spc="-95"/>
              <a:t>This</a:t>
            </a:r>
            <a:r>
              <a:rPr dirty="0" spc="-120"/>
              <a:t> </a:t>
            </a:r>
            <a:r>
              <a:rPr dirty="0" spc="-60"/>
              <a:t>slide</a:t>
            </a:r>
            <a:r>
              <a:rPr dirty="0" spc="-120"/>
              <a:t> </a:t>
            </a:r>
            <a:r>
              <a:rPr dirty="0" spc="-10"/>
              <a:t>examines </a:t>
            </a:r>
            <a:r>
              <a:rPr dirty="0" spc="-110"/>
              <a:t>methods</a:t>
            </a:r>
            <a:r>
              <a:rPr dirty="0" spc="-140"/>
              <a:t> </a:t>
            </a:r>
            <a:r>
              <a:rPr dirty="0"/>
              <a:t>to</a:t>
            </a:r>
            <a:r>
              <a:rPr dirty="0" spc="-150"/>
              <a:t> </a:t>
            </a:r>
            <a:r>
              <a:rPr dirty="0" spc="-155"/>
              <a:t>ensure</a:t>
            </a:r>
            <a:r>
              <a:rPr dirty="0" spc="-95"/>
              <a:t> </a:t>
            </a:r>
            <a:r>
              <a:rPr dirty="0" spc="-55"/>
              <a:t>reliability,</a:t>
            </a:r>
            <a:r>
              <a:rPr dirty="0" spc="-125"/>
              <a:t> </a:t>
            </a:r>
            <a:r>
              <a:rPr dirty="0" spc="-10"/>
              <a:t>including </a:t>
            </a:r>
            <a:r>
              <a:rPr dirty="0" spc="-100"/>
              <a:t>redundancy,</a:t>
            </a:r>
            <a:r>
              <a:rPr dirty="0" spc="-140"/>
              <a:t> </a:t>
            </a:r>
            <a:r>
              <a:rPr dirty="0" spc="-70"/>
              <a:t>maintenance</a:t>
            </a:r>
            <a:r>
              <a:rPr dirty="0" spc="-135"/>
              <a:t> </a:t>
            </a:r>
            <a:r>
              <a:rPr dirty="0" spc="-80"/>
              <a:t>practices,</a:t>
            </a:r>
            <a:r>
              <a:rPr dirty="0" spc="-140"/>
              <a:t> </a:t>
            </a:r>
            <a:r>
              <a:rPr dirty="0"/>
              <a:t>and</a:t>
            </a:r>
            <a:r>
              <a:rPr dirty="0" spc="-135"/>
              <a:t> </a:t>
            </a:r>
            <a:r>
              <a:rPr dirty="0" spc="-20"/>
              <a:t>data validation</a:t>
            </a:r>
            <a:r>
              <a:rPr dirty="0" spc="-190"/>
              <a:t> </a:t>
            </a:r>
            <a:r>
              <a:rPr dirty="0" spc="-50"/>
              <a:t>techniques.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4751" y="604253"/>
            <a:ext cx="6144895" cy="1522095"/>
          </a:xfrm>
          <a:prstGeom prst="rect"/>
        </p:spPr>
        <p:txBody>
          <a:bodyPr wrap="square" lIns="0" tIns="154305" rIns="0" bIns="0" rtlCol="0" vert="horz">
            <a:spAutoFit/>
          </a:bodyPr>
          <a:lstStyle/>
          <a:p>
            <a:pPr marL="12700" marR="5080">
              <a:lnSpc>
                <a:spcPts val="5330"/>
              </a:lnSpc>
              <a:spcBef>
                <a:spcPts val="1215"/>
              </a:spcBef>
            </a:pPr>
            <a:r>
              <a:rPr dirty="0" sz="5350"/>
              <a:t>Re</a:t>
            </a:r>
            <a:r>
              <a:rPr dirty="0" cap="small" sz="5350"/>
              <a:t>l</a:t>
            </a:r>
            <a:r>
              <a:rPr dirty="0" sz="5350"/>
              <a:t>ia</a:t>
            </a:r>
            <a:r>
              <a:rPr dirty="0" cap="small" sz="5350"/>
              <a:t>b</a:t>
            </a:r>
            <a:r>
              <a:rPr dirty="0" sz="5350"/>
              <a:t>i</a:t>
            </a:r>
            <a:r>
              <a:rPr dirty="0" cap="small" sz="5350"/>
              <a:t>l</a:t>
            </a:r>
            <a:r>
              <a:rPr dirty="0" sz="5350"/>
              <a:t>ity</a:t>
            </a:r>
            <a:r>
              <a:rPr dirty="0" sz="5350" spc="65"/>
              <a:t> </a:t>
            </a:r>
            <a:r>
              <a:rPr dirty="0" sz="5350" spc="125"/>
              <a:t>in </a:t>
            </a:r>
            <a:r>
              <a:rPr dirty="0" sz="5350" spc="260"/>
              <a:t>Monitoring</a:t>
            </a:r>
            <a:r>
              <a:rPr dirty="0" sz="5350" spc="-340"/>
              <a:t> </a:t>
            </a:r>
            <a:r>
              <a:rPr dirty="0" sz="5350" spc="-90"/>
              <a:t>Systems</a:t>
            </a:r>
            <a:endParaRPr sz="5350"/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944011" y="0"/>
            <a:ext cx="8344534" cy="9975215"/>
            <a:chOff x="9944011" y="0"/>
            <a:chExt cx="8344534" cy="99752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4213" y="5060065"/>
              <a:ext cx="4383773" cy="49149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4011" y="0"/>
              <a:ext cx="6531774" cy="652325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471079" y="3825983"/>
            <a:ext cx="6370320" cy="249428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640"/>
              </a:spcBef>
            </a:pPr>
            <a:r>
              <a:rPr dirty="0" sz="2700" spc="-50">
                <a:solidFill>
                  <a:srgbClr val="F1DD94"/>
                </a:solidFill>
                <a:latin typeface="Tahoma"/>
                <a:cs typeface="Tahoma"/>
              </a:rPr>
              <a:t>Real-world</a:t>
            </a:r>
            <a:r>
              <a:rPr dirty="0" sz="2700" spc="-12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20">
                <a:solidFill>
                  <a:srgbClr val="F1DD94"/>
                </a:solidFill>
                <a:latin typeface="Tahoma"/>
                <a:cs typeface="Tahoma"/>
              </a:rPr>
              <a:t>applications</a:t>
            </a:r>
            <a:r>
              <a:rPr dirty="0" sz="2700" spc="-12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1DD94"/>
                </a:solidFill>
                <a:latin typeface="Tahoma"/>
                <a:cs typeface="Tahoma"/>
              </a:rPr>
              <a:t>of</a:t>
            </a:r>
            <a:r>
              <a:rPr dirty="0" sz="2700" spc="-12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20">
                <a:solidFill>
                  <a:srgbClr val="F1DD94"/>
                </a:solidFill>
                <a:latin typeface="Tahoma"/>
                <a:cs typeface="Tahoma"/>
              </a:rPr>
              <a:t>advanced</a:t>
            </a:r>
            <a:r>
              <a:rPr dirty="0" sz="2700" spc="-12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1DD94"/>
                </a:solidFill>
                <a:latin typeface="Tahoma"/>
                <a:cs typeface="Tahoma"/>
              </a:rPr>
              <a:t>water </a:t>
            </a:r>
            <a:r>
              <a:rPr dirty="0" sz="2700" spc="-65">
                <a:solidFill>
                  <a:srgbClr val="F1DD94"/>
                </a:solidFill>
                <a:latin typeface="Tahoma"/>
                <a:cs typeface="Tahoma"/>
              </a:rPr>
              <a:t>level</a:t>
            </a:r>
            <a:r>
              <a:rPr dirty="0" sz="2700" spc="-13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55">
                <a:solidFill>
                  <a:srgbClr val="F1DD94"/>
                </a:solidFill>
                <a:latin typeface="Tahoma"/>
                <a:cs typeface="Tahoma"/>
              </a:rPr>
              <a:t>monitoring</a:t>
            </a:r>
            <a:r>
              <a:rPr dirty="0" sz="2700" spc="-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160">
                <a:solidFill>
                  <a:srgbClr val="F1DD94"/>
                </a:solidFill>
                <a:latin typeface="Tahoma"/>
                <a:cs typeface="Tahoma"/>
              </a:rPr>
              <a:t>systems</a:t>
            </a:r>
            <a:r>
              <a:rPr dirty="0" sz="2700" spc="-5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70">
                <a:solidFill>
                  <a:srgbClr val="F1DD94"/>
                </a:solidFill>
                <a:latin typeface="Tahoma"/>
                <a:cs typeface="Tahoma"/>
              </a:rPr>
              <a:t>demonstrate</a:t>
            </a:r>
            <a:r>
              <a:rPr dirty="0" sz="27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1DD94"/>
                </a:solidFill>
                <a:latin typeface="Tahoma"/>
                <a:cs typeface="Tahoma"/>
              </a:rPr>
              <a:t>their </a:t>
            </a:r>
            <a:r>
              <a:rPr dirty="0" sz="2700" spc="-135">
                <a:solidFill>
                  <a:srgbClr val="F1DD94"/>
                </a:solidFill>
                <a:latin typeface="Tahoma"/>
                <a:cs typeface="Tahoma"/>
              </a:rPr>
              <a:t>eﬀectiveness.</a:t>
            </a:r>
            <a:r>
              <a:rPr dirty="0" sz="2700" spc="-7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1DD94"/>
                </a:solidFill>
                <a:latin typeface="Tahoma"/>
                <a:cs typeface="Tahoma"/>
              </a:rPr>
              <a:t>Case</a:t>
            </a:r>
            <a:r>
              <a:rPr dirty="0" sz="2700" spc="-6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90">
                <a:solidFill>
                  <a:srgbClr val="F1DD94"/>
                </a:solidFill>
                <a:latin typeface="Tahoma"/>
                <a:cs typeface="Tahoma"/>
              </a:rPr>
              <a:t>studies</a:t>
            </a:r>
            <a:r>
              <a:rPr dirty="0" sz="2700" spc="-6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55">
                <a:solidFill>
                  <a:srgbClr val="F1DD94"/>
                </a:solidFill>
                <a:latin typeface="Tahoma"/>
                <a:cs typeface="Tahoma"/>
              </a:rPr>
              <a:t>from</a:t>
            </a:r>
            <a:r>
              <a:rPr dirty="0" sz="2700" spc="-7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1DD94"/>
                </a:solidFill>
                <a:latin typeface="Tahoma"/>
                <a:cs typeface="Tahoma"/>
              </a:rPr>
              <a:t>various </a:t>
            </a:r>
            <a:r>
              <a:rPr dirty="0" sz="2700" spc="-135">
                <a:solidFill>
                  <a:srgbClr val="F1DD94"/>
                </a:solidFill>
                <a:latin typeface="Tahoma"/>
                <a:cs typeface="Tahoma"/>
              </a:rPr>
              <a:t>sectors,</a:t>
            </a:r>
            <a:r>
              <a:rPr dirty="0" sz="270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1DD94"/>
                </a:solidFill>
                <a:latin typeface="Tahoma"/>
                <a:cs typeface="Tahoma"/>
              </a:rPr>
              <a:t>including</a:t>
            </a:r>
            <a:r>
              <a:rPr dirty="0" sz="2700" spc="-11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45">
                <a:solidFill>
                  <a:srgbClr val="F1DD94"/>
                </a:solidFill>
                <a:latin typeface="Tahoma"/>
                <a:cs typeface="Tahoma"/>
              </a:rPr>
              <a:t>agriculture</a:t>
            </a:r>
            <a:r>
              <a:rPr dirty="0" sz="2700" spc="-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1DD94"/>
                </a:solidFill>
                <a:latin typeface="Tahoma"/>
                <a:cs typeface="Tahoma"/>
              </a:rPr>
              <a:t>and</a:t>
            </a:r>
            <a:r>
              <a:rPr dirty="0" sz="270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1DD94"/>
                </a:solidFill>
                <a:latin typeface="Tahoma"/>
                <a:cs typeface="Tahoma"/>
              </a:rPr>
              <a:t>urban </a:t>
            </a:r>
            <a:r>
              <a:rPr dirty="0" sz="2700" spc="-45">
                <a:solidFill>
                  <a:srgbClr val="F1DD94"/>
                </a:solidFill>
                <a:latin typeface="Tahoma"/>
                <a:cs typeface="Tahoma"/>
              </a:rPr>
              <a:t>planning,</a:t>
            </a:r>
            <a:r>
              <a:rPr dirty="0" sz="2700" spc="-15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45">
                <a:solidFill>
                  <a:srgbClr val="F1DD94"/>
                </a:solidFill>
                <a:latin typeface="Tahoma"/>
                <a:cs typeface="Tahoma"/>
              </a:rPr>
              <a:t>illustrate</a:t>
            </a:r>
            <a:r>
              <a:rPr dirty="0" sz="2700" spc="-114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130">
                <a:solidFill>
                  <a:srgbClr val="F1DD94"/>
                </a:solidFill>
                <a:latin typeface="Tahoma"/>
                <a:cs typeface="Tahoma"/>
              </a:rPr>
              <a:t>how</a:t>
            </a:r>
            <a:r>
              <a:rPr dirty="0" sz="270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80">
                <a:solidFill>
                  <a:srgbClr val="F1DD94"/>
                </a:solidFill>
                <a:latin typeface="Tahoma"/>
                <a:cs typeface="Tahoma"/>
              </a:rPr>
              <a:t>precise</a:t>
            </a:r>
            <a:r>
              <a:rPr dirty="0" sz="2700" spc="-114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1DD94"/>
                </a:solidFill>
                <a:latin typeface="Tahoma"/>
                <a:cs typeface="Tahoma"/>
              </a:rPr>
              <a:t>monitoring </a:t>
            </a:r>
            <a:r>
              <a:rPr dirty="0" sz="2700" spc="-20">
                <a:solidFill>
                  <a:srgbClr val="F1DD94"/>
                </a:solidFill>
                <a:latin typeface="Tahoma"/>
                <a:cs typeface="Tahoma"/>
              </a:rPr>
              <a:t>leads</a:t>
            </a:r>
            <a:r>
              <a:rPr dirty="0" sz="2700" spc="-1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1DD94"/>
                </a:solidFill>
                <a:latin typeface="Tahoma"/>
                <a:cs typeface="Tahoma"/>
              </a:rPr>
              <a:t>to</a:t>
            </a:r>
            <a:r>
              <a:rPr dirty="0" sz="2700" spc="-13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30">
                <a:solidFill>
                  <a:srgbClr val="F1DD94"/>
                </a:solidFill>
                <a:latin typeface="Tahoma"/>
                <a:cs typeface="Tahoma"/>
              </a:rPr>
              <a:t>better</a:t>
            </a:r>
            <a:r>
              <a:rPr dirty="0" sz="2700" spc="-13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145">
                <a:solidFill>
                  <a:srgbClr val="F1DD94"/>
                </a:solidFill>
                <a:latin typeface="Tahoma"/>
                <a:cs typeface="Tahoma"/>
              </a:rPr>
              <a:t>outcomes.</a:t>
            </a:r>
            <a:r>
              <a:rPr dirty="0" sz="2700" spc="-70">
                <a:solidFill>
                  <a:srgbClr val="F1DD94"/>
                </a:solidFill>
                <a:latin typeface="Tahoma"/>
                <a:cs typeface="Tahoma"/>
              </a:rPr>
              <a:t> This</a:t>
            </a:r>
            <a:r>
              <a:rPr dirty="0" sz="2700" spc="-13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1DD94"/>
                </a:solidFill>
                <a:latin typeface="Tahoma"/>
                <a:cs typeface="Tahoma"/>
              </a:rPr>
              <a:t>slide</a:t>
            </a:r>
            <a:r>
              <a:rPr dirty="0" sz="2700" spc="-13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80">
                <a:solidFill>
                  <a:srgbClr val="F1DD94"/>
                </a:solidFill>
                <a:latin typeface="Tahoma"/>
                <a:cs typeface="Tahoma"/>
              </a:rPr>
              <a:t>presents </a:t>
            </a:r>
            <a:r>
              <a:rPr dirty="0" sz="2700" spc="-20">
                <a:solidFill>
                  <a:srgbClr val="F1DD94"/>
                </a:solidFill>
                <a:latin typeface="Tahoma"/>
                <a:cs typeface="Tahoma"/>
              </a:rPr>
              <a:t>notable</a:t>
            </a:r>
            <a:r>
              <a:rPr dirty="0" sz="270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95">
                <a:solidFill>
                  <a:srgbClr val="F1DD94"/>
                </a:solidFill>
                <a:latin typeface="Tahoma"/>
                <a:cs typeface="Tahoma"/>
              </a:rPr>
              <a:t>examples</a:t>
            </a:r>
            <a:r>
              <a:rPr dirty="0" sz="2700" spc="-7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1DD94"/>
                </a:solidFill>
                <a:latin typeface="Tahoma"/>
                <a:cs typeface="Tahoma"/>
              </a:rPr>
              <a:t>and</a:t>
            </a:r>
            <a:r>
              <a:rPr dirty="0" sz="2700" spc="-7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135">
                <a:solidFill>
                  <a:srgbClr val="F1DD94"/>
                </a:solidFill>
                <a:latin typeface="Tahoma"/>
                <a:cs typeface="Tahoma"/>
              </a:rPr>
              <a:t>lessons</a:t>
            </a:r>
            <a:r>
              <a:rPr dirty="0" sz="2700" spc="-7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1DD94"/>
                </a:solidFill>
                <a:latin typeface="Tahoma"/>
                <a:cs typeface="Tahoma"/>
              </a:rPr>
              <a:t>learned.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314" rIns="0" bIns="0" rtlCol="0" vert="horz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844"/>
              </a:spcBef>
            </a:pPr>
            <a:r>
              <a:rPr dirty="0" spc="-90"/>
              <a:t>Case</a:t>
            </a:r>
            <a:r>
              <a:rPr dirty="0" spc="-229"/>
              <a:t> </a:t>
            </a:r>
            <a:r>
              <a:rPr dirty="0" spc="-35"/>
              <a:t>Studies</a:t>
            </a:r>
            <a:r>
              <a:rPr dirty="0" spc="-225"/>
              <a:t> </a:t>
            </a:r>
            <a:r>
              <a:rPr dirty="0" spc="-120"/>
              <a:t>and </a:t>
            </a:r>
            <a:r>
              <a:rPr dirty="0" spc="-10"/>
              <a:t>App</a:t>
            </a:r>
            <a:r>
              <a:rPr dirty="0" cap="small" spc="-10"/>
              <a:t>l</a:t>
            </a:r>
            <a:r>
              <a:rPr dirty="0" spc="-10"/>
              <a:t>ications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9968" y="1257"/>
            <a:ext cx="2788030" cy="24511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836661"/>
            <a:ext cx="2789910" cy="2451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17616" y="697903"/>
            <a:ext cx="7052945" cy="5715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550" spc="150"/>
              <a:t>Conc</a:t>
            </a:r>
            <a:r>
              <a:rPr dirty="0" cap="small" sz="3550" spc="150"/>
              <a:t>l</a:t>
            </a:r>
            <a:r>
              <a:rPr dirty="0" sz="3550" spc="150"/>
              <a:t>usion</a:t>
            </a:r>
            <a:r>
              <a:rPr dirty="0" sz="3550" spc="-215"/>
              <a:t> </a:t>
            </a:r>
            <a:r>
              <a:rPr dirty="0" sz="3550"/>
              <a:t>and</a:t>
            </a:r>
            <a:r>
              <a:rPr dirty="0" sz="3550" spc="-210"/>
              <a:t> </a:t>
            </a:r>
            <a:r>
              <a:rPr dirty="0" sz="3550" spc="75"/>
              <a:t>Future</a:t>
            </a:r>
            <a:r>
              <a:rPr dirty="0" sz="3550" spc="-210"/>
              <a:t> </a:t>
            </a:r>
            <a:r>
              <a:rPr dirty="0" sz="3550" spc="70"/>
              <a:t>Directions</a:t>
            </a:r>
            <a:endParaRPr sz="3550"/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72889" y="775030"/>
            <a:ext cx="971905" cy="75878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589500" y="2604128"/>
            <a:ext cx="9109075" cy="1065530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algn="ctr" marL="12065" marR="5080">
              <a:lnSpc>
                <a:spcPts val="1950"/>
              </a:lnSpc>
              <a:spcBef>
                <a:spcPts val="489"/>
              </a:spcBef>
            </a:pPr>
            <a:r>
              <a:rPr dirty="0" sz="1950" spc="-150">
                <a:solidFill>
                  <a:srgbClr val="F1DD94"/>
                </a:solidFill>
                <a:latin typeface="Tahoma"/>
                <a:cs typeface="Tahoma"/>
              </a:rPr>
              <a:t>In</a:t>
            </a:r>
            <a:r>
              <a:rPr dirty="0" sz="1950" spc="-1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90">
                <a:solidFill>
                  <a:srgbClr val="F1DD94"/>
                </a:solidFill>
                <a:latin typeface="Tahoma"/>
                <a:cs typeface="Tahoma"/>
              </a:rPr>
              <a:t>conclusion,</a:t>
            </a:r>
            <a:r>
              <a:rPr dirty="0" sz="1950" spc="-6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20">
                <a:solidFill>
                  <a:srgbClr val="F1DD94"/>
                </a:solidFill>
                <a:latin typeface="Tahoma"/>
                <a:cs typeface="Tahoma"/>
              </a:rPr>
              <a:t>advanced</a:t>
            </a:r>
            <a:r>
              <a:rPr dirty="0" sz="1950" spc="-13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35">
                <a:solidFill>
                  <a:srgbClr val="F1DD94"/>
                </a:solidFill>
                <a:latin typeface="Tahoma"/>
                <a:cs typeface="Tahoma"/>
              </a:rPr>
              <a:t>water</a:t>
            </a:r>
            <a:r>
              <a:rPr dirty="0" sz="195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55">
                <a:solidFill>
                  <a:srgbClr val="F1DD94"/>
                </a:solidFill>
                <a:latin typeface="Tahoma"/>
                <a:cs typeface="Tahoma"/>
              </a:rPr>
              <a:t>level</a:t>
            </a:r>
            <a:r>
              <a:rPr dirty="0" sz="1950" spc="-7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45">
                <a:solidFill>
                  <a:srgbClr val="F1DD94"/>
                </a:solidFill>
                <a:latin typeface="Tahoma"/>
                <a:cs typeface="Tahoma"/>
              </a:rPr>
              <a:t>monitoring</a:t>
            </a:r>
            <a:r>
              <a:rPr dirty="0" sz="1950" spc="-6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120">
                <a:solidFill>
                  <a:srgbClr val="F1DD94"/>
                </a:solidFill>
                <a:latin typeface="Tahoma"/>
                <a:cs typeface="Tahoma"/>
              </a:rPr>
              <a:t>systems</a:t>
            </a:r>
            <a:r>
              <a:rPr dirty="0" sz="1950" spc="-3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1DD94"/>
                </a:solidFill>
                <a:latin typeface="Tahoma"/>
                <a:cs typeface="Tahoma"/>
              </a:rPr>
              <a:t>play</a:t>
            </a:r>
            <a:r>
              <a:rPr dirty="0" sz="1950" spc="-6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60">
                <a:solidFill>
                  <a:srgbClr val="F1DD94"/>
                </a:solidFill>
                <a:latin typeface="Tahoma"/>
                <a:cs typeface="Tahoma"/>
              </a:rPr>
              <a:t>a</a:t>
            </a:r>
            <a:r>
              <a:rPr dirty="0" sz="1950" spc="-7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10">
                <a:solidFill>
                  <a:srgbClr val="F1DD94"/>
                </a:solidFill>
                <a:latin typeface="Tahoma"/>
                <a:cs typeface="Tahoma"/>
              </a:rPr>
              <a:t>critical</a:t>
            </a:r>
            <a:r>
              <a:rPr dirty="0" sz="1950" spc="-6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40">
                <a:solidFill>
                  <a:srgbClr val="F1DD94"/>
                </a:solidFill>
                <a:latin typeface="Tahoma"/>
                <a:cs typeface="Tahoma"/>
              </a:rPr>
              <a:t>role</a:t>
            </a:r>
            <a:r>
              <a:rPr dirty="0" sz="1950" spc="-6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1DD94"/>
                </a:solidFill>
                <a:latin typeface="Tahoma"/>
                <a:cs typeface="Tahoma"/>
              </a:rPr>
              <a:t>in</a:t>
            </a:r>
            <a:r>
              <a:rPr dirty="0" sz="1950" spc="-6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10">
                <a:solidFill>
                  <a:srgbClr val="F1DD94"/>
                </a:solidFill>
                <a:latin typeface="Tahoma"/>
                <a:cs typeface="Tahoma"/>
              </a:rPr>
              <a:t>enhancing </a:t>
            </a:r>
            <a:r>
              <a:rPr dirty="0" sz="1950" spc="-55">
                <a:solidFill>
                  <a:srgbClr val="F1DD94"/>
                </a:solidFill>
                <a:latin typeface="Tahoma"/>
                <a:cs typeface="Tahoma"/>
              </a:rPr>
              <a:t>precision</a:t>
            </a:r>
            <a:r>
              <a:rPr dirty="0" sz="1950" spc="-6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1DD94"/>
                </a:solidFill>
                <a:latin typeface="Tahoma"/>
                <a:cs typeface="Tahoma"/>
              </a:rPr>
              <a:t>and</a:t>
            </a:r>
            <a:r>
              <a:rPr dirty="0" sz="1950" spc="-45">
                <a:solidFill>
                  <a:srgbClr val="F1DD94"/>
                </a:solidFill>
                <a:latin typeface="Tahoma"/>
                <a:cs typeface="Tahoma"/>
              </a:rPr>
              <a:t> reliability. </a:t>
            </a:r>
            <a:r>
              <a:rPr dirty="0" sz="1950">
                <a:solidFill>
                  <a:srgbClr val="F1DD94"/>
                </a:solidFill>
                <a:latin typeface="Tahoma"/>
                <a:cs typeface="Tahoma"/>
              </a:rPr>
              <a:t>As</a:t>
            </a:r>
            <a:r>
              <a:rPr dirty="0" sz="1950" spc="-4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55">
                <a:solidFill>
                  <a:srgbClr val="F1DD94"/>
                </a:solidFill>
                <a:latin typeface="Tahoma"/>
                <a:cs typeface="Tahoma"/>
              </a:rPr>
              <a:t>technology</a:t>
            </a:r>
            <a:r>
              <a:rPr dirty="0" sz="1950" spc="-4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105">
                <a:solidFill>
                  <a:srgbClr val="F1DD94"/>
                </a:solidFill>
                <a:latin typeface="Tahoma"/>
                <a:cs typeface="Tahoma"/>
              </a:rPr>
              <a:t>evolves,</a:t>
            </a:r>
            <a:r>
              <a:rPr dirty="0" sz="1950" spc="-4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85">
                <a:solidFill>
                  <a:srgbClr val="F1DD94"/>
                </a:solidFill>
                <a:latin typeface="Tahoma"/>
                <a:cs typeface="Tahoma"/>
              </a:rPr>
              <a:t>these</a:t>
            </a:r>
            <a:r>
              <a:rPr dirty="0" sz="1950" spc="-4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120">
                <a:solidFill>
                  <a:srgbClr val="F1DD94"/>
                </a:solidFill>
                <a:latin typeface="Tahoma"/>
                <a:cs typeface="Tahoma"/>
              </a:rPr>
              <a:t>systems</a:t>
            </a:r>
            <a:r>
              <a:rPr dirty="0" sz="1950" spc="-35">
                <a:solidFill>
                  <a:srgbClr val="F1DD94"/>
                </a:solidFill>
                <a:latin typeface="Tahoma"/>
                <a:cs typeface="Tahoma"/>
              </a:rPr>
              <a:t> will</a:t>
            </a:r>
            <a:r>
              <a:rPr dirty="0" sz="1950" spc="-4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70">
                <a:solidFill>
                  <a:srgbClr val="F1DD94"/>
                </a:solidFill>
                <a:latin typeface="Tahoma"/>
                <a:cs typeface="Tahoma"/>
              </a:rPr>
              <a:t>continue</a:t>
            </a:r>
            <a:r>
              <a:rPr dirty="0" sz="1950" spc="-4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1DD94"/>
                </a:solidFill>
                <a:latin typeface="Tahoma"/>
                <a:cs typeface="Tahoma"/>
              </a:rPr>
              <a:t>to</a:t>
            </a:r>
            <a:r>
              <a:rPr dirty="0" sz="1950" spc="-4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10">
                <a:solidFill>
                  <a:srgbClr val="F1DD94"/>
                </a:solidFill>
                <a:latin typeface="Tahoma"/>
                <a:cs typeface="Tahoma"/>
              </a:rPr>
              <a:t>improve, </a:t>
            </a:r>
            <a:r>
              <a:rPr dirty="0" sz="1950" spc="-30">
                <a:solidFill>
                  <a:srgbClr val="F1DD94"/>
                </a:solidFill>
                <a:latin typeface="Tahoma"/>
                <a:cs typeface="Tahoma"/>
              </a:rPr>
              <a:t>oﬀering</a:t>
            </a:r>
            <a:r>
              <a:rPr dirty="0" sz="1950" spc="-12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95">
                <a:solidFill>
                  <a:srgbClr val="F1DD94"/>
                </a:solidFill>
                <a:latin typeface="Tahoma"/>
                <a:cs typeface="Tahoma"/>
              </a:rPr>
              <a:t>even</a:t>
            </a:r>
            <a:r>
              <a:rPr dirty="0" sz="1950" spc="-6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20">
                <a:solidFill>
                  <a:srgbClr val="F1DD94"/>
                </a:solidFill>
                <a:latin typeface="Tahoma"/>
                <a:cs typeface="Tahoma"/>
              </a:rPr>
              <a:t>greater</a:t>
            </a:r>
            <a:r>
              <a:rPr dirty="0" sz="1950" spc="-9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55">
                <a:solidFill>
                  <a:srgbClr val="F1DD94"/>
                </a:solidFill>
                <a:latin typeface="Tahoma"/>
                <a:cs typeface="Tahoma"/>
              </a:rPr>
              <a:t>benefits</a:t>
            </a:r>
            <a:r>
              <a:rPr dirty="0" sz="195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1DD94"/>
                </a:solidFill>
                <a:latin typeface="Tahoma"/>
                <a:cs typeface="Tahoma"/>
              </a:rPr>
              <a:t>for</a:t>
            </a:r>
            <a:r>
              <a:rPr dirty="0" sz="195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35">
                <a:solidFill>
                  <a:srgbClr val="F1DD94"/>
                </a:solidFill>
                <a:latin typeface="Tahoma"/>
                <a:cs typeface="Tahoma"/>
              </a:rPr>
              <a:t>water</a:t>
            </a:r>
            <a:r>
              <a:rPr dirty="0" sz="195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65">
                <a:solidFill>
                  <a:srgbClr val="F1DD94"/>
                </a:solidFill>
                <a:latin typeface="Tahoma"/>
                <a:cs typeface="Tahoma"/>
              </a:rPr>
              <a:t>management.</a:t>
            </a:r>
            <a:r>
              <a:rPr dirty="0" sz="195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30">
                <a:solidFill>
                  <a:srgbClr val="F1DD94"/>
                </a:solidFill>
                <a:latin typeface="Tahoma"/>
                <a:cs typeface="Tahoma"/>
              </a:rPr>
              <a:t>Future</a:t>
            </a:r>
            <a:r>
              <a:rPr dirty="0" sz="195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65">
                <a:solidFill>
                  <a:srgbClr val="F1DD94"/>
                </a:solidFill>
                <a:latin typeface="Tahoma"/>
                <a:cs typeface="Tahoma"/>
              </a:rPr>
              <a:t>research</a:t>
            </a:r>
            <a:r>
              <a:rPr dirty="0" sz="195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65">
                <a:solidFill>
                  <a:srgbClr val="F1DD94"/>
                </a:solidFill>
                <a:latin typeface="Tahoma"/>
                <a:cs typeface="Tahoma"/>
              </a:rPr>
              <a:t>should</a:t>
            </a:r>
            <a:r>
              <a:rPr dirty="0" sz="1950" spc="-9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70">
                <a:solidFill>
                  <a:srgbClr val="F1DD94"/>
                </a:solidFill>
                <a:latin typeface="Tahoma"/>
                <a:cs typeface="Tahoma"/>
              </a:rPr>
              <a:t>focus</a:t>
            </a:r>
            <a:r>
              <a:rPr dirty="0" sz="1950" spc="-85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25">
                <a:solidFill>
                  <a:srgbClr val="F1DD94"/>
                </a:solidFill>
                <a:latin typeface="Tahoma"/>
                <a:cs typeface="Tahoma"/>
              </a:rPr>
              <a:t>on integrating</a:t>
            </a:r>
            <a:r>
              <a:rPr dirty="0" sz="195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1DD94"/>
                </a:solidFill>
                <a:latin typeface="Tahoma"/>
                <a:cs typeface="Tahoma"/>
              </a:rPr>
              <a:t>AI</a:t>
            </a:r>
            <a:r>
              <a:rPr dirty="0" sz="195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1DD94"/>
                </a:solidFill>
                <a:latin typeface="Tahoma"/>
                <a:cs typeface="Tahoma"/>
              </a:rPr>
              <a:t>and</a:t>
            </a:r>
            <a:r>
              <a:rPr dirty="0" sz="195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50">
                <a:solidFill>
                  <a:srgbClr val="F1DD94"/>
                </a:solidFill>
                <a:latin typeface="Tahoma"/>
                <a:cs typeface="Tahoma"/>
              </a:rPr>
              <a:t>machine</a:t>
            </a:r>
            <a:r>
              <a:rPr dirty="0" sz="195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25">
                <a:solidFill>
                  <a:srgbClr val="F1DD94"/>
                </a:solidFill>
                <a:latin typeface="Tahoma"/>
                <a:cs typeface="Tahoma"/>
              </a:rPr>
              <a:t>learning</a:t>
            </a:r>
            <a:r>
              <a:rPr dirty="0" sz="195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1DD94"/>
                </a:solidFill>
                <a:latin typeface="Tahoma"/>
                <a:cs typeface="Tahoma"/>
              </a:rPr>
              <a:t>for</a:t>
            </a:r>
            <a:r>
              <a:rPr dirty="0" sz="195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40">
                <a:solidFill>
                  <a:srgbClr val="F1DD94"/>
                </a:solidFill>
                <a:latin typeface="Tahoma"/>
                <a:cs typeface="Tahoma"/>
              </a:rPr>
              <a:t>predictive</a:t>
            </a:r>
            <a:r>
              <a:rPr dirty="0" sz="1950" spc="-8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dirty="0" sz="1950" spc="-10">
                <a:solidFill>
                  <a:srgbClr val="F1DD94"/>
                </a:solidFill>
                <a:latin typeface="Tahoma"/>
                <a:cs typeface="Tahoma"/>
              </a:rPr>
              <a:t>analytics.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92476" y="6081566"/>
            <a:ext cx="3795509" cy="38608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637"/>
            <a:ext cx="3773169" cy="3860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64035" y="3013634"/>
            <a:ext cx="7061834" cy="24555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950" spc="-450"/>
              <a:t>T</a:t>
            </a:r>
            <a:r>
              <a:rPr dirty="0" sz="15950" spc="60"/>
              <a:t>h</a:t>
            </a:r>
            <a:r>
              <a:rPr dirty="0" sz="15950" spc="55"/>
              <a:t>a</a:t>
            </a:r>
            <a:r>
              <a:rPr dirty="0" sz="15950" spc="60"/>
              <a:t>nk</a:t>
            </a:r>
            <a:r>
              <a:rPr dirty="0" sz="15950" spc="55"/>
              <a:t>s</a:t>
            </a:r>
            <a:r>
              <a:rPr dirty="0" sz="15950" spc="65"/>
              <a:t>!</a:t>
            </a:r>
            <a:endParaRPr sz="15950"/>
          </a:p>
        </p:txBody>
      </p:sp>
      <p:sp>
        <p:nvSpPr>
          <p:cNvPr id="5" name="object 5" descr=""/>
          <p:cNvSpPr/>
          <p:nvPr/>
        </p:nvSpPr>
        <p:spPr>
          <a:xfrm>
            <a:off x="8135684" y="5729935"/>
            <a:ext cx="1918970" cy="47625"/>
          </a:xfrm>
          <a:custGeom>
            <a:avLst/>
            <a:gdLst/>
            <a:ahLst/>
            <a:cxnLst/>
            <a:rect l="l" t="t" r="r" b="b"/>
            <a:pathLst>
              <a:path w="1918970" h="47625">
                <a:moveTo>
                  <a:pt x="1918385" y="0"/>
                </a:moveTo>
                <a:lnTo>
                  <a:pt x="0" y="0"/>
                </a:lnTo>
                <a:lnTo>
                  <a:pt x="0" y="47625"/>
                </a:lnTo>
                <a:lnTo>
                  <a:pt x="1918385" y="47625"/>
                </a:lnTo>
                <a:lnTo>
                  <a:pt x="1918385" y="0"/>
                </a:lnTo>
                <a:close/>
              </a:path>
            </a:pathLst>
          </a:custGeom>
          <a:solidFill>
            <a:srgbClr val="F1DD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135684" y="6944359"/>
            <a:ext cx="1918970" cy="47625"/>
          </a:xfrm>
          <a:custGeom>
            <a:avLst/>
            <a:gdLst/>
            <a:ahLst/>
            <a:cxnLst/>
            <a:rect l="l" t="t" r="r" b="b"/>
            <a:pathLst>
              <a:path w="1918970" h="47625">
                <a:moveTo>
                  <a:pt x="1918385" y="0"/>
                </a:moveTo>
                <a:lnTo>
                  <a:pt x="0" y="0"/>
                </a:lnTo>
                <a:lnTo>
                  <a:pt x="0" y="47625"/>
                </a:lnTo>
                <a:lnTo>
                  <a:pt x="1918385" y="47625"/>
                </a:lnTo>
                <a:lnTo>
                  <a:pt x="1918385" y="0"/>
                </a:lnTo>
                <a:close/>
              </a:path>
            </a:pathLst>
          </a:custGeom>
          <a:solidFill>
            <a:srgbClr val="F1DD9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2025-01-04T07:40:36Z</dcterms:created>
  <dcterms:modified xsi:type="dcterms:W3CDTF">2025-01-04T07:40:36Z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2025-01-04T00:00:00Z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2025-01-04T00:00:00Z</vt:filetime>
  </property>
  <property fmtid="{D5CDD505-2E9C-101B-9397-08002B2CF9AE}" pid="5" name="Producer">
    <vt:lpwstr>GPL Ghostscript 10.04.0</vt:lpwstr>
  </property>
</Properties>
</file>